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5" r:id="rId2"/>
    <p:sldId id="280" r:id="rId3"/>
    <p:sldId id="260" r:id="rId4"/>
    <p:sldId id="257" r:id="rId5"/>
    <p:sldId id="267" r:id="rId6"/>
    <p:sldId id="269" r:id="rId7"/>
    <p:sldId id="271" r:id="rId8"/>
    <p:sldId id="258" r:id="rId9"/>
    <p:sldId id="268" r:id="rId10"/>
    <p:sldId id="270" r:id="rId11"/>
    <p:sldId id="276" r:id="rId12"/>
    <p:sldId id="273" r:id="rId13"/>
    <p:sldId id="277" r:id="rId14"/>
    <p:sldId id="278" r:id="rId15"/>
    <p:sldId id="262" r:id="rId16"/>
    <p:sldId id="264" r:id="rId17"/>
    <p:sldId id="259" r:id="rId18"/>
    <p:sldId id="263" r:id="rId19"/>
    <p:sldId id="261" r:id="rId20"/>
    <p:sldId id="274" r:id="rId21"/>
    <p:sldId id="275" r:id="rId22"/>
    <p:sldId id="279" r:id="rId23"/>
    <p:sldId id="26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2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FD78C-4985-4AA6-978E-F2C0AFA0C526}" type="datetimeFigureOut">
              <a:rPr lang="en-GB" smtClean="0"/>
              <a:t>19/01/2019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6541F-0B78-437E-B4B4-EC77CF0FDA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32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6541F-0B78-437E-B4B4-EC77CF0FDA5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546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9EDE-49DD-4948-ADB7-131AE9EE3F50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036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AEDFD-D210-4988-97AE-5AB72D2490B3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939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E3369-4A9F-4DD3-BD6B-377ABF7E0C8D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59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97BFE-D723-47E4-B46F-C65C8BC603BC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923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1B7F6-C575-437A-80ED-C8A7D66309BC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55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75A1B-4FC1-449D-B775-E28EFBB6A9B7}" type="datetime1">
              <a:rPr lang="en-GB" smtClean="0"/>
              <a:t>19/01/2019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877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320E5-1B25-4132-83AF-ABB6EAC39E69}" type="datetime1">
              <a:rPr lang="en-GB" smtClean="0"/>
              <a:t>19/01/2019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310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283BB-C1E1-42F6-8858-D2F979D68EA2}" type="datetime1">
              <a:rPr lang="en-GB" smtClean="0"/>
              <a:t>19/01/2019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486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903CB-2915-4EC8-8F41-FB7A19461B34}" type="datetime1">
              <a:rPr lang="en-GB" smtClean="0"/>
              <a:t>19/01/2019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606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8ED70-113C-4278-A28B-F97DF05BF1F3}" type="datetime1">
              <a:rPr lang="en-GB" smtClean="0"/>
              <a:t>19/01/2019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008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42478-47AA-4420-A51A-C9D7830A0AD6}" type="datetime1">
              <a:rPr lang="en-GB" smtClean="0"/>
              <a:t>19/01/2019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638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528F2-E2C7-455A-A471-5FA8AE87C0BA}" type="datetime1">
              <a:rPr lang="en-GB" smtClean="0"/>
              <a:t>19/01/2019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26949-8D5A-451D-9D45-01CB0B34F1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78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-voice.org.uk/greenerkingston/living-landscapes/we-need-trees/" TargetMode="Externa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eweconomics.org/2012/11/natural-solutions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gigl.org.uk/londons-biodiversity-action-plan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plantlife.org.uk/application/files/4614/8232/2916/Road_verge_guide_17_6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treesforcities.org/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direct.com/science/article/pii/S0149763417302361" TargetMode="External"/><Relationship Id="rId2" Type="http://schemas.openxmlformats.org/officeDocument/2006/relationships/hyperlink" Target="http://www.academia.edu/35075677/Blue_and_Green_Infrastructure_as_Flood_Mitigation_Strategy_for_Wroc%C5%82aw_Poland_A_Geodesign_Planning_Pilot_Project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hyperlink" Target="https://butterfly-conservation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www.growwilduk.com/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ingston.gov.uk/go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itionnetwork.org/wp-content/uploads/2018/08/The-Essential-Guide-to-Doing-Transition-English-V1.2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hsforest.org/evidence-benefits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26" y="270933"/>
            <a:ext cx="10272907" cy="1213380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Trees </a:t>
            </a:r>
            <a:r>
              <a:rPr lang="en-GB" sz="3200" b="1" dirty="0">
                <a:solidFill>
                  <a:schemeClr val="accent6">
                    <a:lumMod val="75000"/>
                  </a:schemeClr>
                </a:solidFill>
              </a:rPr>
              <a:t>- and other eco-system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services</a:t>
            </a:r>
            <a:r>
              <a:rPr lang="en-GB" sz="40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sz="40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en-GB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125" y="1451438"/>
            <a:ext cx="3091390" cy="309139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067" y="4024974"/>
            <a:ext cx="2507191" cy="25071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48" y="4024974"/>
            <a:ext cx="2639881" cy="26398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486" y="1015999"/>
            <a:ext cx="2940647" cy="29406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52125" y="5030835"/>
            <a:ext cx="3867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There’s a tree for every  </a:t>
            </a:r>
            <a:r>
              <a:rPr lang="en-GB" sz="2800" dirty="0" smtClean="0">
                <a:latin typeface="+mj-lt"/>
              </a:rPr>
              <a:t>space - and </a:t>
            </a:r>
            <a:r>
              <a:rPr lang="en-GB" sz="2800" dirty="0" smtClean="0">
                <a:latin typeface="+mj-lt"/>
                <a:hlinkClick r:id="rId6"/>
              </a:rPr>
              <a:t>we need trees and other greenery.</a:t>
            </a:r>
            <a:endParaRPr lang="en-GB" sz="2800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3" y="1136418"/>
            <a:ext cx="2850223" cy="269980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43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87" y="385971"/>
            <a:ext cx="24378222" cy="2653718"/>
          </a:xfrm>
        </p:spPr>
        <p:txBody>
          <a:bodyPr/>
          <a:lstStyle/>
          <a:p>
            <a:r>
              <a:rPr lang="en-GB" cap="all" dirty="0"/>
              <a:t/>
            </a:r>
            <a:br>
              <a:rPr lang="en-GB" cap="all" dirty="0"/>
            </a:br>
            <a:endParaRPr lang="en-GB" dirty="0"/>
          </a:p>
        </p:txBody>
      </p:sp>
      <p:pic>
        <p:nvPicPr>
          <p:cNvPr id="3074" name="Picture 2" descr="https://neweconomics.org/uploads/images/2017/03/Screen-Shot-2017-03-16-at-12.37.27-150x2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462" y="0"/>
            <a:ext cx="3626882" cy="519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3527" y="385971"/>
            <a:ext cx="61033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Useful back-up #1 - Natural Solutions: nature’s role in  delivering well-being and delivering key policy goals...</a:t>
            </a:r>
          </a:p>
          <a:p>
            <a:endParaRPr lang="en-GB" sz="3200" b="1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r>
              <a:rPr lang="en-GB" sz="2800" i="1" dirty="0" smtClean="0">
                <a:latin typeface="+mj-lt"/>
              </a:rPr>
              <a:t>New Economics Foundation report, 2012 </a:t>
            </a:r>
            <a:endParaRPr lang="en-GB" sz="2800" dirty="0">
              <a:latin typeface="+mj-lt"/>
            </a:endParaRPr>
          </a:p>
          <a:p>
            <a:r>
              <a:rPr lang="en-GB" sz="2800" dirty="0" smtClean="0">
                <a:latin typeface="+mj-lt"/>
                <a:hlinkClick r:id="rId3"/>
              </a:rPr>
              <a:t>https</a:t>
            </a:r>
            <a:r>
              <a:rPr lang="en-GB" sz="2800" dirty="0">
                <a:latin typeface="+mj-lt"/>
                <a:hlinkClick r:id="rId3"/>
              </a:rPr>
              <a:t>://</a:t>
            </a:r>
            <a:r>
              <a:rPr lang="en-GB" sz="2800" dirty="0" smtClean="0">
                <a:latin typeface="+mj-lt"/>
                <a:hlinkClick r:id="rId3"/>
              </a:rPr>
              <a:t>neweconomics.org/2012/11/natural-solutions</a:t>
            </a:r>
            <a:r>
              <a:rPr lang="en-GB" sz="2800" dirty="0" smtClean="0">
                <a:latin typeface="+mj-lt"/>
              </a:rPr>
              <a:t> </a:t>
            </a:r>
            <a:endParaRPr lang="en-GB" sz="2800" dirty="0">
              <a:latin typeface="+mj-lt"/>
            </a:endParaRPr>
          </a:p>
          <a:p>
            <a:endParaRPr lang="en-GB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55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622968"/>
            <a:ext cx="6914536" cy="5168232"/>
          </a:xfrm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chemeClr val="accent6">
                    <a:lumMod val="75000"/>
                  </a:schemeClr>
                </a:solidFill>
              </a:rPr>
              <a:t>Useful back-up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#2 -  “Duty Bound”, a new duty for London boroughs?</a:t>
            </a:r>
            <a:b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2800" dirty="0" smtClean="0"/>
              <a:t>The</a:t>
            </a:r>
            <a:r>
              <a:rPr lang="en-GB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800" dirty="0" smtClean="0"/>
              <a:t>Natural Environment and Rural Communities (NERC) Act 2006 states</a:t>
            </a:r>
            <a:br>
              <a:rPr lang="en-GB" sz="2800" dirty="0" smtClean="0"/>
            </a:br>
            <a:r>
              <a:rPr lang="en-GB" sz="2800" dirty="0" smtClean="0"/>
              <a:t>that:</a:t>
            </a:r>
            <a:br>
              <a:rPr lang="en-GB" sz="2800" dirty="0" smtClean="0"/>
            </a:br>
            <a:r>
              <a:rPr lang="en-GB" sz="2800" dirty="0" smtClean="0"/>
              <a:t>“Every public authority must, in exercising its functions, have regard, so far as is consistent with the proper exercise of those functions, to the purpose of conserving biodiversity”.</a:t>
            </a:r>
            <a:br>
              <a:rPr lang="en-GB" sz="2800" dirty="0" smtClean="0"/>
            </a:br>
            <a:r>
              <a:rPr lang="en-GB" sz="2800" dirty="0" smtClean="0">
                <a:hlinkClick r:id="rId2"/>
              </a:rPr>
              <a:t>https://www.gigl.org.uk/londons-biodiversity-action-plan/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5503" y="1666568"/>
            <a:ext cx="5224024" cy="378955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3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6300" y="2243738"/>
            <a:ext cx="11569700" cy="457529"/>
          </a:xfrm>
        </p:spPr>
        <p:txBody>
          <a:bodyPr>
            <a:normAutofit fontScale="90000"/>
          </a:bodyPr>
          <a:lstStyle/>
          <a:p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Useful back-up #3: </a:t>
            </a:r>
            <a:b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3600" b="1" dirty="0" err="1" smtClean="0">
                <a:solidFill>
                  <a:schemeClr val="accent6">
                    <a:lumMod val="75000"/>
                  </a:schemeClr>
                </a:solidFill>
              </a:rPr>
              <a:t>Plantlife</a:t>
            </a:r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Road Verge Campaign </a:t>
            </a:r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- 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100" dirty="0" smtClean="0">
                <a:hlinkClick r:id="rId2"/>
              </a:rPr>
              <a:t>http</a:t>
            </a:r>
            <a:r>
              <a:rPr lang="en-GB" sz="3100" dirty="0">
                <a:hlinkClick r:id="rId2"/>
              </a:rPr>
              <a:t>://</a:t>
            </a:r>
            <a:r>
              <a:rPr lang="en-GB" sz="3100" dirty="0" smtClean="0">
                <a:hlinkClick r:id="rId2"/>
              </a:rPr>
              <a:t>www.plantlife.org.uk/</a:t>
            </a:r>
            <a:br>
              <a:rPr lang="en-GB" sz="3100" dirty="0" smtClean="0">
                <a:hlinkClick r:id="rId2"/>
              </a:rPr>
            </a:br>
            <a:r>
              <a:rPr lang="en-GB" sz="3100" dirty="0" smtClean="0">
                <a:hlinkClick r:id="rId2"/>
              </a:rPr>
              <a:t>application/files/4614/8232/2916/</a:t>
            </a:r>
            <a:br>
              <a:rPr lang="en-GB" sz="3100" dirty="0" smtClean="0">
                <a:hlinkClick r:id="rId2"/>
              </a:rPr>
            </a:br>
            <a:r>
              <a:rPr lang="en-GB" sz="3100" dirty="0" smtClean="0">
                <a:hlinkClick r:id="rId2"/>
              </a:rPr>
              <a:t>Road_verge_guide_17_6.pdf</a:t>
            </a:r>
            <a:r>
              <a:rPr lang="en-GB" sz="3100" dirty="0" smtClean="0"/>
              <a:t> 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/>
              <a:t/>
            </a:r>
            <a:br>
              <a:rPr lang="en-GB" sz="3600" dirty="0"/>
            </a:br>
            <a:endParaRPr lang="en-GB" sz="3600" dirty="0"/>
          </a:p>
        </p:txBody>
      </p:sp>
      <p:pic>
        <p:nvPicPr>
          <p:cNvPr id="3076" name="Picture 4" descr="GoodVergeGuidec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31" y="781979"/>
            <a:ext cx="3479370" cy="492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oad Verge Campaig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781979"/>
            <a:ext cx="4625975" cy="267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45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4"/>
            <a:ext cx="3699933" cy="1997075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Useful back-up #4 - Trees for Cities</a:t>
            </a:r>
            <a:b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3200" dirty="0"/>
              <a:t/>
            </a:r>
            <a:br>
              <a:rPr lang="en-GB" sz="3200" dirty="0"/>
            </a:br>
            <a:r>
              <a:rPr lang="en-GB" sz="2800" dirty="0">
                <a:hlinkClick r:id="rId2"/>
              </a:rPr>
              <a:t>https://www.treesforcities.org</a:t>
            </a:r>
            <a:r>
              <a:rPr lang="en-GB" sz="2800" dirty="0" smtClean="0">
                <a:hlinkClick r:id="rId2"/>
              </a:rPr>
              <a:t>/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pic>
        <p:nvPicPr>
          <p:cNvPr id="3074" name="Picture 2" descr="Image may contain: tex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699" y="254001"/>
            <a:ext cx="6083299" cy="608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23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And for some academic support...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1536700"/>
            <a:ext cx="105918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+mj-lt"/>
              </a:rPr>
              <a:t>Blue and Green Infrastructure as Flood Mitigation</a:t>
            </a:r>
          </a:p>
          <a:p>
            <a:r>
              <a:rPr lang="en-GB" sz="2800" dirty="0">
                <a:latin typeface="+mj-lt"/>
              </a:rPr>
              <a:t>Strategy for </a:t>
            </a:r>
            <a:r>
              <a:rPr lang="en-GB" sz="2800" dirty="0" err="1">
                <a:latin typeface="+mj-lt"/>
              </a:rPr>
              <a:t>Wrocław</a:t>
            </a:r>
            <a:r>
              <a:rPr lang="en-GB" sz="2800" dirty="0">
                <a:latin typeface="+mj-lt"/>
              </a:rPr>
              <a:t>, Poland - A </a:t>
            </a:r>
            <a:r>
              <a:rPr lang="en-GB" sz="2800" dirty="0" err="1">
                <a:latin typeface="+mj-lt"/>
              </a:rPr>
              <a:t>Geodesign</a:t>
            </a:r>
            <a:r>
              <a:rPr lang="en-GB" sz="2800" dirty="0">
                <a:latin typeface="+mj-lt"/>
              </a:rPr>
              <a:t> Planning Pilot Project by Karolina </a:t>
            </a:r>
            <a:r>
              <a:rPr lang="en-GB" sz="2800" dirty="0" err="1">
                <a:latin typeface="+mj-lt"/>
              </a:rPr>
              <a:t>Gizela</a:t>
            </a:r>
            <a:r>
              <a:rPr lang="en-GB" sz="2800" dirty="0">
                <a:latin typeface="+mj-lt"/>
              </a:rPr>
              <a:t> </a:t>
            </a:r>
            <a:r>
              <a:rPr lang="en-GB" sz="2800" dirty="0" err="1">
                <a:latin typeface="+mj-lt"/>
              </a:rPr>
              <a:t>Peret</a:t>
            </a:r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  <a:hlinkClick r:id="rId2"/>
              </a:rPr>
              <a:t>http://www.academia.edu/35075677/Blue_and_Green_Infrastructure_as_Flood_Mitigation_Strategy_for_Wroc%C5%82aw_Poland_A_Geodesign_Planning_Pilot_Project</a:t>
            </a:r>
            <a:endParaRPr lang="en-GB" sz="2800" dirty="0">
              <a:latin typeface="+mj-lt"/>
            </a:endParaRP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An academic review of much of the research on the benefits of natural environment for health and well being: The effects of preferred natural stimuli on humans’ affective states, physiological stress and mental </a:t>
            </a:r>
            <a:r>
              <a:rPr lang="en-GB" sz="2800" dirty="0" smtClean="0">
                <a:latin typeface="+mj-lt"/>
              </a:rPr>
              <a:t>health... </a:t>
            </a:r>
            <a:r>
              <a:rPr lang="en-GB" sz="2800" dirty="0">
                <a:latin typeface="+mj-lt"/>
              </a:rPr>
              <a:t>by Misha Ross &amp; Georgia J. Mason (2017), </a:t>
            </a:r>
            <a:r>
              <a:rPr lang="en-GB" sz="2800" dirty="0" smtClean="0">
                <a:latin typeface="+mj-lt"/>
              </a:rPr>
              <a:t>University </a:t>
            </a:r>
            <a:r>
              <a:rPr lang="en-GB" sz="2800" dirty="0">
                <a:latin typeface="+mj-lt"/>
              </a:rPr>
              <a:t>of </a:t>
            </a:r>
            <a:r>
              <a:rPr lang="en-GB" sz="2800" dirty="0" smtClean="0">
                <a:latin typeface="+mj-lt"/>
              </a:rPr>
              <a:t>Guelph </a:t>
            </a:r>
            <a:r>
              <a:rPr lang="en-GB" sz="2800" dirty="0" smtClean="0">
                <a:latin typeface="+mj-lt"/>
                <a:hlinkClick r:id="rId3"/>
              </a:rPr>
              <a:t>http</a:t>
            </a:r>
            <a:r>
              <a:rPr lang="en-GB" sz="2800" dirty="0">
                <a:latin typeface="+mj-lt"/>
                <a:hlinkClick r:id="rId3"/>
              </a:rPr>
              <a:t>://www.sciencedirect.com/science/article/pii/S0149763417302361</a:t>
            </a:r>
            <a:r>
              <a:rPr lang="en-GB" sz="2800" dirty="0">
                <a:latin typeface="+mj-lt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50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66" y="365125"/>
            <a:ext cx="10875434" cy="1325563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People like birds…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29" y="2457182"/>
            <a:ext cx="3467101" cy="3467101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6" y="1487488"/>
            <a:ext cx="3710341" cy="37103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655" y="3164151"/>
            <a:ext cx="3048000" cy="304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74" y="887004"/>
            <a:ext cx="2840736" cy="249631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00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Trees and buildings can provide food and homes for birds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00" y="2167467"/>
            <a:ext cx="6478458" cy="3555999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690687"/>
            <a:ext cx="4032779" cy="4032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97999" y="5317065"/>
            <a:ext cx="2167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 swift brick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80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099800" cy="1325563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People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like (and need)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butterflies and other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pollinators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… 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8" name="Picture 4" descr="Comma  - Rob Blanke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2" y="1746359"/>
            <a:ext cx="4095750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mmon Blue - Tim Mell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320" y="660399"/>
            <a:ext cx="3843866" cy="288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7" y="4018072"/>
            <a:ext cx="4095750" cy="23054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936" y="3598969"/>
            <a:ext cx="4086857" cy="272457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5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6" y="2138362"/>
            <a:ext cx="4003675" cy="400367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983" y="1727464"/>
            <a:ext cx="3748616" cy="3748616"/>
          </a:xfrm>
          <a:prstGeom prst="rect">
            <a:avLst/>
          </a:prstGeom>
        </p:spPr>
      </p:pic>
      <p:sp>
        <p:nvSpPr>
          <p:cNvPr id="3" name="AutoShape 2" descr="https://e-voice.org.uk/kef/content-centre/serve-attribute?attribute=image%5ffull&amp;revision_id=13014305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5755216" y="365125"/>
            <a:ext cx="5369983" cy="154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en-GB" dirty="0" smtClean="0"/>
              <a:t>              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So let the grass and wild flowers grow.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17" y="492125"/>
            <a:ext cx="5461000" cy="142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693" y="2924968"/>
            <a:ext cx="3578224" cy="357822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30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733" y="365124"/>
            <a:ext cx="2751667" cy="2900589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Native species, and nectar plants… </a:t>
            </a:r>
            <a:r>
              <a:rPr lang="en-GB" sz="2800" dirty="0" smtClean="0"/>
              <a:t>are </a:t>
            </a:r>
            <a:r>
              <a:rPr lang="en-GB" sz="2800" dirty="0" smtClean="0"/>
              <a:t>usually better </a:t>
            </a:r>
            <a:r>
              <a:rPr lang="en-GB" sz="2800" dirty="0" smtClean="0"/>
              <a:t>for native wildlife</a:t>
            </a:r>
            <a:endParaRPr lang="en-GB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359394"/>
              </p:ext>
            </p:extLst>
          </p:nvPr>
        </p:nvGraphicFramePr>
        <p:xfrm>
          <a:off x="3988705" y="592666"/>
          <a:ext cx="7322761" cy="5762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Acrobat Document" r:id="rId3" imgW="4962288" imgH="3905052" progId="AcroExch.Document.DC">
                  <p:embed/>
                </p:oleObj>
              </mc:Choice>
              <mc:Fallback>
                <p:oleObj name="Acrobat Document" r:id="rId3" imgW="4962288" imgH="3905052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88705" y="592666"/>
                        <a:ext cx="7322761" cy="57626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82" name="Picture 34" descr="Grow Wild logo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2" y="3659060"/>
            <a:ext cx="3206691" cy="190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1091" y="5699667"/>
            <a:ext cx="305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6"/>
              </a:rPr>
              <a:t>https://</a:t>
            </a:r>
            <a:r>
              <a:rPr lang="en-GB" dirty="0" smtClean="0">
                <a:hlinkClick r:id="rId6"/>
              </a:rPr>
              <a:t>www.growwilduk.com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183815" y="6068999"/>
            <a:ext cx="3519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7"/>
              </a:rPr>
              <a:t>https://butterfly-conservation.org</a:t>
            </a:r>
            <a:r>
              <a:rPr lang="en-GB" dirty="0" smtClean="0">
                <a:hlinkClick r:id="rId7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7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Though not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everyone appreciates trees ...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9225"/>
            <a:ext cx="10253133" cy="5117042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+mj-lt"/>
              </a:rPr>
              <a:t>Some </a:t>
            </a:r>
            <a:r>
              <a:rPr lang="en-GB" dirty="0">
                <a:latin typeface="+mj-lt"/>
              </a:rPr>
              <a:t>people will </a:t>
            </a:r>
            <a:r>
              <a:rPr lang="en-GB" dirty="0" smtClean="0">
                <a:latin typeface="+mj-lt"/>
              </a:rPr>
              <a:t>worry or complain </a:t>
            </a:r>
            <a:r>
              <a:rPr lang="en-GB" dirty="0">
                <a:latin typeface="+mj-lt"/>
              </a:rPr>
              <a:t>about </a:t>
            </a:r>
            <a:r>
              <a:rPr lang="en-GB" dirty="0" smtClean="0">
                <a:latin typeface="+mj-lt"/>
              </a:rPr>
              <a:t>wasted money</a:t>
            </a:r>
            <a:r>
              <a:rPr lang="en-GB" dirty="0">
                <a:latin typeface="+mj-lt"/>
              </a:rPr>
              <a:t>, slippery autumn leaves, </a:t>
            </a:r>
            <a:r>
              <a:rPr lang="en-GB" dirty="0" smtClean="0">
                <a:latin typeface="+mj-lt"/>
              </a:rPr>
              <a:t>too much shade</a:t>
            </a:r>
            <a:r>
              <a:rPr lang="en-GB" dirty="0">
                <a:latin typeface="+mj-lt"/>
              </a:rPr>
              <a:t>, </a:t>
            </a:r>
            <a:r>
              <a:rPr lang="en-GB" dirty="0" smtClean="0">
                <a:latin typeface="+mj-lt"/>
              </a:rPr>
              <a:t>damage from roots, </a:t>
            </a:r>
            <a:r>
              <a:rPr lang="en-GB" dirty="0">
                <a:latin typeface="+mj-lt"/>
              </a:rPr>
              <a:t>untidiness, </a:t>
            </a:r>
            <a:r>
              <a:rPr lang="en-GB" dirty="0" smtClean="0">
                <a:latin typeface="+mj-lt"/>
              </a:rPr>
              <a:t>neglect, “</a:t>
            </a:r>
            <a:r>
              <a:rPr lang="en-GB" dirty="0">
                <a:latin typeface="+mj-lt"/>
              </a:rPr>
              <a:t>weeds</a:t>
            </a:r>
            <a:r>
              <a:rPr lang="en-GB" dirty="0" smtClean="0">
                <a:latin typeface="+mj-lt"/>
              </a:rPr>
              <a:t>”...</a:t>
            </a:r>
          </a:p>
          <a:p>
            <a:pPr marL="0" indent="0">
              <a:buNone/>
            </a:pPr>
            <a:endParaRPr lang="en-GB" dirty="0">
              <a:latin typeface="+mj-lt"/>
            </a:endParaRPr>
          </a:p>
          <a:p>
            <a:r>
              <a:rPr lang="en-GB" dirty="0" smtClean="0">
                <a:latin typeface="+mj-lt"/>
              </a:rPr>
              <a:t>They </a:t>
            </a:r>
            <a:r>
              <a:rPr lang="en-GB" dirty="0">
                <a:latin typeface="+mj-lt"/>
              </a:rPr>
              <a:t>may need persuading that </a:t>
            </a:r>
            <a:r>
              <a:rPr lang="en-GB" dirty="0" smtClean="0">
                <a:latin typeface="+mj-lt"/>
              </a:rPr>
              <a:t>trees, </a:t>
            </a:r>
            <a:r>
              <a:rPr lang="en-GB" dirty="0">
                <a:latin typeface="+mj-lt"/>
              </a:rPr>
              <a:t>wild flowers </a:t>
            </a:r>
            <a:r>
              <a:rPr lang="en-GB" dirty="0" smtClean="0">
                <a:latin typeface="+mj-lt"/>
              </a:rPr>
              <a:t>(or “weeds”) and </a:t>
            </a:r>
            <a:r>
              <a:rPr lang="en-GB" dirty="0">
                <a:latin typeface="+mj-lt"/>
              </a:rPr>
              <a:t>long </a:t>
            </a:r>
            <a:r>
              <a:rPr lang="en-GB" dirty="0" smtClean="0">
                <a:latin typeface="+mj-lt"/>
              </a:rPr>
              <a:t>grass </a:t>
            </a:r>
            <a:r>
              <a:rPr lang="en-GB" dirty="0">
                <a:latin typeface="+mj-lt"/>
              </a:rPr>
              <a:t>are worth </a:t>
            </a:r>
            <a:r>
              <a:rPr lang="en-GB" dirty="0" smtClean="0">
                <a:latin typeface="+mj-lt"/>
              </a:rPr>
              <a:t>it, and that leaving wild corners and strips of long grass is not neglect!  </a:t>
            </a:r>
          </a:p>
          <a:p>
            <a:pPr marL="0" indent="0">
              <a:buNone/>
            </a:pPr>
            <a:endParaRPr lang="en-GB" dirty="0">
              <a:latin typeface="+mj-lt"/>
            </a:endParaRPr>
          </a:p>
          <a:p>
            <a:r>
              <a:rPr lang="en-GB" dirty="0" smtClean="0">
                <a:latin typeface="+mj-lt"/>
              </a:rPr>
              <a:t>The following sections offer some </a:t>
            </a:r>
            <a:r>
              <a:rPr lang="en-GB" dirty="0" smtClean="0">
                <a:latin typeface="+mj-lt"/>
              </a:rPr>
              <a:t>information, resources and web-links that </a:t>
            </a:r>
            <a:r>
              <a:rPr lang="en-GB" dirty="0" smtClean="0">
                <a:latin typeface="+mj-lt"/>
              </a:rPr>
              <a:t>may </a:t>
            </a:r>
            <a:r>
              <a:rPr lang="en-GB" dirty="0" smtClean="0">
                <a:latin typeface="+mj-lt"/>
              </a:rPr>
              <a:t>help to convince sceptics that making space for nature offers more advantages than disadvantages.</a:t>
            </a:r>
            <a:endParaRPr lang="en-GB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8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49" y="152400"/>
            <a:ext cx="3586163" cy="637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625" y="150520"/>
            <a:ext cx="3587220" cy="6377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51868" y="723901"/>
            <a:ext cx="344593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But dead trees are no use to anyone! </a:t>
            </a:r>
          </a:p>
          <a:p>
            <a:r>
              <a:rPr lang="en-GB" sz="2800" dirty="0" smtClean="0">
                <a:latin typeface="+mj-lt"/>
              </a:rPr>
              <a:t>These are along Queen’s Promenade.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 smtClean="0">
                <a:latin typeface="+mj-lt"/>
              </a:rPr>
              <a:t>Even with proper care, it takes many years for a new sapling to provide as many benefits as a mature tree with a large canopy.</a:t>
            </a:r>
            <a:endParaRPr lang="en-GB" sz="28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6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Kingston University tree-planting </a:t>
            </a:r>
            <a:r>
              <a:rPr lang="en-GB" sz="3200" dirty="0" smtClean="0"/>
              <a:t>– </a:t>
            </a:r>
            <a:r>
              <a:rPr lang="en-GB" sz="2800" dirty="0" smtClean="0"/>
              <a:t>could other Kingston institutions </a:t>
            </a:r>
            <a:r>
              <a:rPr lang="en-GB" sz="2800" dirty="0" smtClean="0"/>
              <a:t>businesses and public spaces do </a:t>
            </a:r>
            <a:r>
              <a:rPr lang="en-GB" sz="2800" dirty="0" smtClean="0"/>
              <a:t>something similar? </a:t>
            </a:r>
            <a:endParaRPr lang="en-GB" sz="2800" dirty="0"/>
          </a:p>
        </p:txBody>
      </p:sp>
      <p:pic>
        <p:nvPicPr>
          <p:cNvPr id="3074" name="Picture 2" descr="The design includes welcoming new landscaped area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399" y="1495394"/>
            <a:ext cx="8060795" cy="488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21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Trees and other greenery do many good things for us but...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485900"/>
            <a:ext cx="99187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+mj-lt"/>
              </a:rPr>
              <a:t>Trees, wild flowers and long grass need maintenance, and, sometimes, watering.</a:t>
            </a:r>
            <a:br>
              <a:rPr lang="en-GB" sz="2800" dirty="0" smtClean="0">
                <a:latin typeface="+mj-lt"/>
              </a:rPr>
            </a:br>
            <a:endParaRPr lang="en-GB" sz="28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+mj-lt"/>
              </a:rPr>
              <a:t>Tree and hedges are not a cure-all for air pollution. They can help to clean air by </a:t>
            </a:r>
            <a:r>
              <a:rPr lang="en-GB" sz="2800" dirty="0">
                <a:latin typeface="+mj-lt"/>
              </a:rPr>
              <a:t>trapping </a:t>
            </a:r>
            <a:r>
              <a:rPr lang="en-GB" sz="2800" dirty="0" smtClean="0">
                <a:latin typeface="+mj-lt"/>
              </a:rPr>
              <a:t>particulates on </a:t>
            </a:r>
            <a:r>
              <a:rPr lang="en-GB" sz="2800" dirty="0">
                <a:latin typeface="+mj-lt"/>
              </a:rPr>
              <a:t>their </a:t>
            </a:r>
            <a:r>
              <a:rPr lang="en-GB" sz="2800" dirty="0" smtClean="0">
                <a:latin typeface="+mj-lt"/>
              </a:rPr>
              <a:t>leaves and screening homes, schools, offices from busy roads.  But they make only a small reduction in pollutants </a:t>
            </a:r>
            <a:r>
              <a:rPr lang="en-GB" sz="2800" dirty="0" smtClean="0">
                <a:latin typeface="+mj-lt"/>
              </a:rPr>
              <a:t>(probably </a:t>
            </a:r>
            <a:r>
              <a:rPr lang="en-GB" sz="2800" dirty="0" smtClean="0">
                <a:latin typeface="+mj-lt"/>
              </a:rPr>
              <a:t>less than 10% and very locally), compared with reducing traffic, encouraging active travel, and cleaning up our transport system. So </a:t>
            </a:r>
            <a:r>
              <a:rPr lang="en-GB" sz="2800" dirty="0" smtClean="0">
                <a:latin typeface="+mj-lt"/>
              </a:rPr>
              <a:t>please also encourage </a:t>
            </a:r>
            <a:r>
              <a:rPr lang="en-GB" sz="2800" dirty="0" smtClean="0">
                <a:latin typeface="+mj-lt"/>
              </a:rPr>
              <a:t>walking and cycling, implement an active travel plan, support Kingston’s  </a:t>
            </a:r>
            <a:r>
              <a:rPr lang="en-GB" sz="2800" dirty="0" smtClean="0">
                <a:latin typeface="+mj-lt"/>
                <a:hlinkClick r:id="rId2"/>
              </a:rPr>
              <a:t>Go Cycle </a:t>
            </a:r>
            <a:r>
              <a:rPr lang="en-GB" sz="2800" dirty="0" smtClean="0">
                <a:latin typeface="+mj-lt"/>
              </a:rPr>
              <a:t>programme, and lobby for cleaner buses...</a:t>
            </a:r>
            <a:endParaRPr lang="en-GB" sz="28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15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So - education, education, education…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0699"/>
            <a:ext cx="10515600" cy="4386263"/>
          </a:xfrm>
        </p:spPr>
        <p:txBody>
          <a:bodyPr/>
          <a:lstStyle/>
          <a:p>
            <a:r>
              <a:rPr lang="en-GB" dirty="0" smtClean="0">
                <a:latin typeface="+mj-lt"/>
              </a:rPr>
              <a:t>If you like birds and butterflies….</a:t>
            </a:r>
          </a:p>
          <a:p>
            <a:r>
              <a:rPr lang="en-GB" dirty="0">
                <a:latin typeface="+mj-lt"/>
              </a:rPr>
              <a:t>If you like honey</a:t>
            </a:r>
            <a:r>
              <a:rPr lang="en-GB" dirty="0" smtClean="0">
                <a:latin typeface="+mj-lt"/>
              </a:rPr>
              <a:t>…</a:t>
            </a:r>
          </a:p>
          <a:p>
            <a:r>
              <a:rPr lang="en-GB" dirty="0" smtClean="0">
                <a:latin typeface="+mj-lt"/>
              </a:rPr>
              <a:t>If you like to eat…</a:t>
            </a:r>
            <a:endParaRPr lang="en-GB" dirty="0">
              <a:latin typeface="+mj-lt"/>
            </a:endParaRPr>
          </a:p>
          <a:p>
            <a:r>
              <a:rPr lang="en-GB" dirty="0" smtClean="0">
                <a:latin typeface="+mj-lt"/>
              </a:rPr>
              <a:t>If you’ve ever felt too hot, or your street </a:t>
            </a:r>
            <a:br>
              <a:rPr lang="en-GB" dirty="0" smtClean="0">
                <a:latin typeface="+mj-lt"/>
              </a:rPr>
            </a:br>
            <a:r>
              <a:rPr lang="en-GB" dirty="0" smtClean="0">
                <a:latin typeface="+mj-lt"/>
              </a:rPr>
              <a:t>risks being flooded…</a:t>
            </a:r>
          </a:p>
          <a:p>
            <a:r>
              <a:rPr lang="en-GB" dirty="0" smtClean="0">
                <a:latin typeface="+mj-lt"/>
              </a:rPr>
              <a:t>If </a:t>
            </a:r>
            <a:r>
              <a:rPr lang="en-GB" dirty="0">
                <a:latin typeface="+mj-lt"/>
              </a:rPr>
              <a:t>you want </a:t>
            </a:r>
            <a:r>
              <a:rPr lang="en-GB" dirty="0" smtClean="0">
                <a:latin typeface="+mj-lt"/>
              </a:rPr>
              <a:t>cleaner </a:t>
            </a:r>
            <a:r>
              <a:rPr lang="en-GB" dirty="0">
                <a:latin typeface="+mj-lt"/>
              </a:rPr>
              <a:t>air…</a:t>
            </a:r>
          </a:p>
          <a:p>
            <a:pPr marL="0" indent="0">
              <a:buNone/>
            </a:pPr>
            <a:r>
              <a:rPr lang="en-GB" dirty="0" smtClean="0">
                <a:latin typeface="+mj-lt"/>
              </a:rPr>
              <a:t>...Please plant </a:t>
            </a:r>
            <a:r>
              <a:rPr lang="en-GB" u="sng" dirty="0" smtClean="0">
                <a:latin typeface="+mj-lt"/>
              </a:rPr>
              <a:t>and look after </a:t>
            </a:r>
            <a:r>
              <a:rPr lang="en-GB" dirty="0" smtClean="0">
                <a:latin typeface="+mj-lt"/>
              </a:rPr>
              <a:t>trees – and </a:t>
            </a:r>
          </a:p>
          <a:p>
            <a:pPr marL="0" indent="0">
              <a:buNone/>
            </a:pPr>
            <a:r>
              <a:rPr lang="en-GB" dirty="0" smtClean="0">
                <a:latin typeface="+mj-lt"/>
              </a:rPr>
              <a:t>enjoy long grass and wild flowers!</a:t>
            </a:r>
          </a:p>
          <a:p>
            <a:endParaRPr lang="en-GB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23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300" y="2113491"/>
            <a:ext cx="2540000" cy="359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1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565" y="365125"/>
            <a:ext cx="6057636" cy="6057636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34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0347"/>
            <a:ext cx="11457029" cy="6567653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85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Well-being…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491065"/>
            <a:ext cx="5909734" cy="5909734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6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215" y="365126"/>
            <a:ext cx="6496051" cy="1277408"/>
          </a:xfrm>
        </p:spPr>
        <p:txBody>
          <a:bodyPr>
            <a:normAutofit fontScale="90000"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Kingston trees </a:t>
            </a:r>
            <a:b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2800" dirty="0" smtClean="0"/>
              <a:t>Street t</a:t>
            </a:r>
            <a:r>
              <a:rPr lang="en-GB" sz="2800" dirty="0" smtClean="0"/>
              <a:t>rees soften </a:t>
            </a:r>
            <a:r>
              <a:rPr lang="en-GB" sz="2800" dirty="0"/>
              <a:t>hard </a:t>
            </a:r>
            <a:r>
              <a:rPr lang="en-GB" sz="2800" dirty="0" smtClean="0"/>
              <a:t>landscapes and can </a:t>
            </a:r>
            <a:br>
              <a:rPr lang="en-GB" sz="2800" dirty="0" smtClean="0"/>
            </a:br>
            <a:r>
              <a:rPr lang="en-GB" sz="2800" dirty="0" smtClean="0"/>
              <a:t>help to reduce air and noise pollution.</a:t>
            </a:r>
            <a:endParaRPr lang="en-GB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4215" y="2074598"/>
            <a:ext cx="5801784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75821" y="949558"/>
            <a:ext cx="6258719" cy="469403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74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Food forests?</a:t>
            </a:r>
            <a:endParaRPr lang="en-GB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+mj-lt"/>
              </a:rPr>
              <a:t>“In </a:t>
            </a:r>
            <a:r>
              <a:rPr lang="en-GB" dirty="0">
                <a:latin typeface="+mj-lt"/>
              </a:rPr>
              <a:t>the future, why would we plant ornamental, </a:t>
            </a:r>
            <a:r>
              <a:rPr lang="en-GB" dirty="0" smtClean="0">
                <a:latin typeface="+mj-lt"/>
              </a:rPr>
              <a:t/>
            </a:r>
            <a:br>
              <a:rPr lang="en-GB" dirty="0" smtClean="0">
                <a:latin typeface="+mj-lt"/>
              </a:rPr>
            </a:br>
            <a:r>
              <a:rPr lang="en-GB" dirty="0" smtClean="0">
                <a:latin typeface="+mj-lt"/>
              </a:rPr>
              <a:t>unproductive </a:t>
            </a:r>
            <a:r>
              <a:rPr lang="en-GB" dirty="0">
                <a:latin typeface="+mj-lt"/>
              </a:rPr>
              <a:t>trees, when we could plant fruit </a:t>
            </a:r>
            <a:r>
              <a:rPr lang="en-GB" dirty="0" smtClean="0">
                <a:latin typeface="+mj-lt"/>
              </a:rPr>
              <a:t/>
            </a:r>
            <a:br>
              <a:rPr lang="en-GB" dirty="0" smtClean="0">
                <a:latin typeface="+mj-lt"/>
              </a:rPr>
            </a:br>
            <a:r>
              <a:rPr lang="en-GB" dirty="0" smtClean="0">
                <a:latin typeface="+mj-lt"/>
              </a:rPr>
              <a:t>or </a:t>
            </a:r>
            <a:r>
              <a:rPr lang="en-GB" dirty="0">
                <a:latin typeface="+mj-lt"/>
              </a:rPr>
              <a:t>nut trees? Let’s reimagine our towns and </a:t>
            </a:r>
            <a:r>
              <a:rPr lang="en-GB" dirty="0" smtClean="0">
                <a:latin typeface="+mj-lt"/>
              </a:rPr>
              <a:t/>
            </a:r>
            <a:br>
              <a:rPr lang="en-GB" dirty="0" smtClean="0">
                <a:latin typeface="+mj-lt"/>
              </a:rPr>
            </a:br>
            <a:r>
              <a:rPr lang="en-GB" dirty="0" smtClean="0">
                <a:latin typeface="+mj-lt"/>
              </a:rPr>
              <a:t>cities</a:t>
            </a:r>
            <a:r>
              <a:rPr lang="en-GB" dirty="0">
                <a:latin typeface="+mj-lt"/>
              </a:rPr>
              <a:t> as food forests</a:t>
            </a:r>
            <a:r>
              <a:rPr lang="en-GB" dirty="0" smtClean="0">
                <a:latin typeface="+mj-lt"/>
              </a:rPr>
              <a:t>.”</a:t>
            </a:r>
            <a:endParaRPr lang="en-GB" dirty="0">
              <a:latin typeface="+mj-lt"/>
            </a:endParaRPr>
          </a:p>
          <a:p>
            <a:pPr marL="0" indent="0">
              <a:buNone/>
            </a:pPr>
            <a:r>
              <a:rPr lang="en-GB" dirty="0">
                <a:latin typeface="+mj-lt"/>
              </a:rPr>
              <a:t>(From </a:t>
            </a:r>
            <a:r>
              <a:rPr lang="en-GB" dirty="0">
                <a:latin typeface="+mj-lt"/>
                <a:hlinkClick r:id="rId3"/>
              </a:rPr>
              <a:t>The Essential Guide to Doing Transition</a:t>
            </a:r>
            <a:r>
              <a:rPr lang="en-GB" dirty="0">
                <a:latin typeface="+mj-lt"/>
              </a:rPr>
              <a:t>)</a:t>
            </a:r>
          </a:p>
          <a:p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729" y="1027906"/>
            <a:ext cx="2505075" cy="378777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24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99" y="365125"/>
            <a:ext cx="11025301" cy="1325563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More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  <a:t>natural solutions #1:</a:t>
            </a:r>
            <a:br>
              <a:rPr lang="en-GB" sz="3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2800" dirty="0" smtClean="0"/>
              <a:t>Sustainable Drainage Systems (</a:t>
            </a:r>
            <a:r>
              <a:rPr lang="en-GB" sz="2800" dirty="0" err="1" smtClean="0"/>
              <a:t>SuDS</a:t>
            </a:r>
            <a:r>
              <a:rPr lang="en-GB" sz="2800" dirty="0" smtClean="0"/>
              <a:t>): </a:t>
            </a:r>
            <a:br>
              <a:rPr lang="en-GB" sz="2800" dirty="0" smtClean="0"/>
            </a:br>
            <a:r>
              <a:rPr lang="en-GB" sz="2800" dirty="0" smtClean="0"/>
              <a:t>a </a:t>
            </a:r>
            <a:r>
              <a:rPr lang="en-GB" sz="2800" dirty="0"/>
              <a:t>rain garden and a green roof </a:t>
            </a:r>
            <a:endParaRPr lang="en-GB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217" y="195252"/>
            <a:ext cx="5372100" cy="40100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9" y="2609300"/>
            <a:ext cx="6868167" cy="386763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31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62" y="4179414"/>
            <a:ext cx="2844299" cy="186843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862" y="660400"/>
            <a:ext cx="10104438" cy="6034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More </a:t>
            </a:r>
            <a:r>
              <a:rPr lang="en-GB" sz="32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natural solutions </a:t>
            </a:r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#2: Health and mental health</a:t>
            </a:r>
          </a:p>
          <a:p>
            <a:pPr marL="0" indent="0">
              <a:buNone/>
            </a:pPr>
            <a:r>
              <a:rPr lang="en-GB" sz="2400" dirty="0" smtClean="0">
                <a:latin typeface="+mj-lt"/>
              </a:rPr>
              <a:t>“Scottish </a:t>
            </a:r>
            <a:r>
              <a:rPr lang="en-GB" sz="2400" dirty="0">
                <a:latin typeface="+mj-lt"/>
              </a:rPr>
              <a:t>GPs to begin prescribing rambling and </a:t>
            </a:r>
            <a:r>
              <a:rPr lang="en-GB" sz="2400" dirty="0" smtClean="0">
                <a:latin typeface="+mj-lt"/>
              </a:rPr>
              <a:t>birdwatching - Shetlanders </a:t>
            </a:r>
            <a:r>
              <a:rPr lang="en-GB" sz="2400" dirty="0">
                <a:latin typeface="+mj-lt"/>
              </a:rPr>
              <a:t>with chronic and debilitating illnesses could be given ‘nature prescriptions</a:t>
            </a:r>
            <a:r>
              <a:rPr lang="en-GB" sz="2400" dirty="0" smtClean="0">
                <a:latin typeface="+mj-lt"/>
              </a:rPr>
              <a:t>’” </a:t>
            </a:r>
            <a:br>
              <a:rPr lang="en-GB" sz="2400" dirty="0" smtClean="0">
                <a:latin typeface="+mj-lt"/>
              </a:rPr>
            </a:br>
            <a:r>
              <a:rPr lang="en-GB" sz="2400" i="1" dirty="0" smtClean="0">
                <a:latin typeface="+mj-lt"/>
              </a:rPr>
              <a:t>The Guardian</a:t>
            </a:r>
            <a:r>
              <a:rPr lang="en-GB" sz="2400" dirty="0" smtClean="0">
                <a:latin typeface="+mj-lt"/>
              </a:rPr>
              <a:t>, </a:t>
            </a:r>
            <a:r>
              <a:rPr lang="en-GB" sz="2400" i="1" dirty="0" smtClean="0">
                <a:latin typeface="+mj-lt"/>
              </a:rPr>
              <a:t>5 October 2018</a:t>
            </a:r>
          </a:p>
          <a:p>
            <a:pPr marL="0" indent="0">
              <a:buNone/>
            </a:pPr>
            <a:endParaRPr lang="en-GB" sz="900" i="1" dirty="0">
              <a:latin typeface="+mj-lt"/>
            </a:endParaRPr>
          </a:p>
          <a:p>
            <a:pPr marL="0" indent="0">
              <a:buNone/>
            </a:pPr>
            <a:r>
              <a:rPr lang="en-GB" sz="2400" dirty="0" smtClean="0">
                <a:latin typeface="+mj-lt"/>
              </a:rPr>
              <a:t>“Children </a:t>
            </a:r>
            <a:r>
              <a:rPr lang="en-GB" sz="2400" dirty="0">
                <a:latin typeface="+mj-lt"/>
              </a:rPr>
              <a:t>who grow up near urban </a:t>
            </a:r>
            <a:r>
              <a:rPr lang="en-GB" sz="2400" dirty="0" smtClean="0">
                <a:latin typeface="+mj-lt"/>
              </a:rPr>
              <a:t/>
            </a:r>
            <a:br>
              <a:rPr lang="en-GB" sz="2400" dirty="0" smtClean="0">
                <a:latin typeface="+mj-lt"/>
              </a:rPr>
            </a:br>
            <a:r>
              <a:rPr lang="en-GB" sz="2400" dirty="0" smtClean="0">
                <a:latin typeface="+mj-lt"/>
              </a:rPr>
              <a:t>green </a:t>
            </a:r>
            <a:r>
              <a:rPr lang="en-GB" sz="2400" dirty="0">
                <a:latin typeface="+mj-lt"/>
              </a:rPr>
              <a:t>spaces are likely to perform </a:t>
            </a:r>
            <a:r>
              <a:rPr lang="en-GB" sz="2400" dirty="0" smtClean="0">
                <a:latin typeface="+mj-lt"/>
              </a:rPr>
              <a:t/>
            </a:r>
            <a:br>
              <a:rPr lang="en-GB" sz="2400" dirty="0" smtClean="0">
                <a:latin typeface="+mj-lt"/>
              </a:rPr>
            </a:br>
            <a:r>
              <a:rPr lang="en-GB" sz="2400" dirty="0" smtClean="0">
                <a:latin typeface="+mj-lt"/>
              </a:rPr>
              <a:t>better academically,” </a:t>
            </a:r>
            <a:br>
              <a:rPr lang="en-GB" sz="2400" dirty="0" smtClean="0">
                <a:latin typeface="+mj-lt"/>
              </a:rPr>
            </a:br>
            <a:r>
              <a:rPr lang="en-GB" sz="2400" i="1" dirty="0" smtClean="0">
                <a:latin typeface="+mj-lt"/>
              </a:rPr>
              <a:t>UCL report, October 2018</a:t>
            </a:r>
          </a:p>
          <a:p>
            <a:pPr marL="0" indent="0">
              <a:buNone/>
            </a:pPr>
            <a:r>
              <a:rPr lang="en-GB" sz="2400" dirty="0" smtClean="0">
                <a:latin typeface="+mj-lt"/>
              </a:rPr>
              <a:t>                  </a:t>
            </a:r>
          </a:p>
          <a:p>
            <a:pPr marL="0" indent="0">
              <a:buNone/>
            </a:pPr>
            <a:r>
              <a:rPr lang="en-GB" sz="2400" dirty="0" smtClean="0">
                <a:latin typeface="+mj-lt"/>
              </a:rPr>
              <a:t>                               </a:t>
            </a:r>
            <a:br>
              <a:rPr lang="en-GB" sz="2400" dirty="0" smtClean="0">
                <a:latin typeface="+mj-lt"/>
              </a:rPr>
            </a:br>
            <a:endParaRPr lang="en-GB" sz="2400" dirty="0" smtClean="0">
              <a:latin typeface="+mj-lt"/>
            </a:endParaRPr>
          </a:p>
          <a:p>
            <a:pPr marL="0" indent="0">
              <a:buNone/>
            </a:pPr>
            <a:endParaRPr lang="en-GB" sz="2400" dirty="0" smtClean="0">
              <a:latin typeface="+mj-lt"/>
            </a:endParaRPr>
          </a:p>
          <a:p>
            <a:pPr marL="0" indent="0">
              <a:buNone/>
            </a:pPr>
            <a:r>
              <a:rPr lang="en-GB" sz="2400" dirty="0" smtClean="0">
                <a:latin typeface="+mj-lt"/>
              </a:rPr>
              <a:t>“Research </a:t>
            </a:r>
            <a:r>
              <a:rPr lang="en-GB" sz="2400" dirty="0">
                <a:latin typeface="+mj-lt"/>
              </a:rPr>
              <a:t>has shown that patient </a:t>
            </a:r>
            <a:r>
              <a:rPr lang="en-GB" sz="2400" dirty="0" smtClean="0">
                <a:latin typeface="+mj-lt"/>
              </a:rPr>
              <a:t>recovery rates improve </a:t>
            </a:r>
            <a:r>
              <a:rPr lang="en-GB" sz="2400" dirty="0">
                <a:latin typeface="+mj-lt"/>
              </a:rPr>
              <a:t>even if they can only view </a:t>
            </a:r>
            <a:r>
              <a:rPr lang="en-GB" sz="2400" dirty="0" smtClean="0">
                <a:latin typeface="+mj-lt"/>
              </a:rPr>
              <a:t>trees from </a:t>
            </a:r>
            <a:r>
              <a:rPr lang="en-GB" sz="2400" dirty="0">
                <a:latin typeface="+mj-lt"/>
              </a:rPr>
              <a:t>their </a:t>
            </a:r>
            <a:r>
              <a:rPr lang="en-GB" sz="2400" dirty="0" smtClean="0">
                <a:latin typeface="+mj-lt"/>
              </a:rPr>
              <a:t>hospital window</a:t>
            </a:r>
            <a:r>
              <a:rPr lang="en-GB" sz="2400" dirty="0">
                <a:latin typeface="+mj-lt"/>
              </a:rPr>
              <a:t>…” </a:t>
            </a:r>
            <a:r>
              <a:rPr lang="en-GB" sz="2400" dirty="0">
                <a:latin typeface="+mj-lt"/>
                <a:hlinkClick r:id="rId3"/>
              </a:rPr>
              <a:t>https://</a:t>
            </a:r>
            <a:r>
              <a:rPr lang="en-GB" sz="2400" dirty="0" smtClean="0">
                <a:latin typeface="+mj-lt"/>
                <a:hlinkClick r:id="rId3"/>
              </a:rPr>
              <a:t>nhsforest.org/evidence-benefits</a:t>
            </a:r>
            <a:r>
              <a:rPr lang="en-GB" sz="2400" dirty="0" smtClean="0">
                <a:latin typeface="+mj-lt"/>
              </a:rPr>
              <a:t> </a:t>
            </a:r>
            <a:endParaRPr lang="en-GB" sz="24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232608"/>
            <a:ext cx="5080000" cy="265288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26949-8D5A-451D-9D45-01CB0B34F10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655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513</Words>
  <Application>Microsoft Office PowerPoint</Application>
  <PresentationFormat>Widescreen</PresentationFormat>
  <Paragraphs>84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Acrobat Document</vt:lpstr>
      <vt:lpstr>Trees - and other eco-system services </vt:lpstr>
      <vt:lpstr>Though not everyone appreciates trees ...</vt:lpstr>
      <vt:lpstr>PowerPoint Presentation</vt:lpstr>
      <vt:lpstr>PowerPoint Presentation</vt:lpstr>
      <vt:lpstr>Well-being…</vt:lpstr>
      <vt:lpstr>Kingston trees  Street trees soften hard landscapes and can  help to reduce air and noise pollution.</vt:lpstr>
      <vt:lpstr>Food forests?</vt:lpstr>
      <vt:lpstr>More natural solutions #1: Sustainable Drainage Systems (SuDS):  a rain garden and a green roof </vt:lpstr>
      <vt:lpstr>PowerPoint Presentation</vt:lpstr>
      <vt:lpstr> </vt:lpstr>
      <vt:lpstr>Useful back-up #2 -  “Duty Bound”, a new duty for London boroughs? The Natural Environment and Rural Communities (NERC) Act 2006 states that: “Every public authority must, in exercising its functions, have regard, so far as is consistent with the proper exercise of those functions, to the purpose of conserving biodiversity”. https://www.gigl.org.uk/londons-biodiversity-action-plan/ </vt:lpstr>
      <vt:lpstr>          Useful back-up #3:  Plantlife Road Verge Campaign -  http://www.plantlife.org.uk/ application/files/4614/8232/2916/ Road_verge_guide_17_6.pdf   </vt:lpstr>
      <vt:lpstr>Useful back-up #4 - Trees for Cities  https://www.treesforcities.org/ </vt:lpstr>
      <vt:lpstr>And for some academic support...</vt:lpstr>
      <vt:lpstr>People like birds…</vt:lpstr>
      <vt:lpstr>Trees and buildings can provide food and homes for birds</vt:lpstr>
      <vt:lpstr>People like (and need) butterflies and other  pollinators… </vt:lpstr>
      <vt:lpstr>               So let the grass and wild flowers grow. </vt:lpstr>
      <vt:lpstr>Native species, and nectar plants… are usually better for native wildlife</vt:lpstr>
      <vt:lpstr>PowerPoint Presentation</vt:lpstr>
      <vt:lpstr>Kingston University tree-planting – could other Kingston institutions businesses and public spaces do something similar? </vt:lpstr>
      <vt:lpstr>Trees and other greenery do many good things for us but...</vt:lpstr>
      <vt:lpstr>So - education, education, education…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Trees - and other eco-system services</dc:title>
  <dc:creator>Marilyn Mason</dc:creator>
  <cp:lastModifiedBy>Marilyn Mason</cp:lastModifiedBy>
  <cp:revision>59</cp:revision>
  <dcterms:created xsi:type="dcterms:W3CDTF">2018-10-02T13:14:11Z</dcterms:created>
  <dcterms:modified xsi:type="dcterms:W3CDTF">2019-01-19T10:51:31Z</dcterms:modified>
</cp:coreProperties>
</file>